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6"/>
  </p:notesMasterIdLst>
  <p:sldIdLst>
    <p:sldId id="256" r:id="rId5"/>
    <p:sldId id="258" r:id="rId6"/>
    <p:sldId id="261" r:id="rId7"/>
    <p:sldId id="262" r:id="rId8"/>
    <p:sldId id="271" r:id="rId9"/>
    <p:sldId id="279" r:id="rId10"/>
    <p:sldId id="269" r:id="rId11"/>
    <p:sldId id="264" r:id="rId12"/>
    <p:sldId id="272" r:id="rId13"/>
    <p:sldId id="268" r:id="rId14"/>
    <p:sldId id="273" r:id="rId15"/>
    <p:sldId id="259" r:id="rId16"/>
    <p:sldId id="265" r:id="rId17"/>
    <p:sldId id="267" r:id="rId18"/>
    <p:sldId id="266" r:id="rId19"/>
    <p:sldId id="276" r:id="rId20"/>
    <p:sldId id="274" r:id="rId21"/>
    <p:sldId id="280" r:id="rId22"/>
    <p:sldId id="275" r:id="rId23"/>
    <p:sldId id="278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190B61-1213-5A4C-B447-EE1822B3599C}" v="1" dt="2020-11-19T18:31:50.431"/>
    <p1510:client id="{CB9CD408-4D43-4149-8B62-6626FD74DEF1}" v="7" dt="2020-11-19T18:18:07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enz, Steven" userId="1f6052ba-539d-4379-bade-940bb8a02574" providerId="ADAL" clId="{C6190B61-1213-5A4C-B447-EE1822B3599C}"/>
    <pc:docChg chg="custSel modSld">
      <pc:chgData name="Arenz, Steven" userId="1f6052ba-539d-4379-bade-940bb8a02574" providerId="ADAL" clId="{C6190B61-1213-5A4C-B447-EE1822B3599C}" dt="2020-11-19T18:32:25.709" v="111" actId="20577"/>
      <pc:docMkLst>
        <pc:docMk/>
      </pc:docMkLst>
      <pc:sldChg chg="modSp mod">
        <pc:chgData name="Arenz, Steven" userId="1f6052ba-539d-4379-bade-940bb8a02574" providerId="ADAL" clId="{C6190B61-1213-5A4C-B447-EE1822B3599C}" dt="2020-11-19T18:32:25.709" v="111" actId="20577"/>
        <pc:sldMkLst>
          <pc:docMk/>
          <pc:sldMk cId="1910096482" sldId="274"/>
        </pc:sldMkLst>
        <pc:spChg chg="mod">
          <ac:chgData name="Arenz, Steven" userId="1f6052ba-539d-4379-bade-940bb8a02574" providerId="ADAL" clId="{C6190B61-1213-5A4C-B447-EE1822B3599C}" dt="2020-11-19T18:32:25.709" v="111" actId="20577"/>
          <ac:spMkLst>
            <pc:docMk/>
            <pc:sldMk cId="1910096482" sldId="274"/>
            <ac:spMk id="3" creationId="{A3E96BEF-38DA-E942-97EB-D1E3A2FDCE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DB952-47EC-4660-8855-26590B04250B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33F0A-91DE-4B55-B7B3-CB6904011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0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5CB3-F6A7-BC47-8CB9-F0ABF2A1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1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9non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5CB3-F6A7-BC47-8CB9-F0ABF2A1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0non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63827"/>
            <a:ext cx="2628900" cy="49427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63827"/>
            <a:ext cx="7734300" cy="49427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5CB3-F6A7-BC47-8CB9-F0ABF2A1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3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non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5CB3-F6A7-BC47-8CB9-F0ABF2A1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5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non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5CB3-F6A7-BC47-8CB9-F0ABF2A1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4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non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5CB3-F6A7-BC47-8CB9-F0ABF2A1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9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non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92316"/>
            <a:ext cx="10515600" cy="235763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56962"/>
            <a:ext cx="10515600" cy="216306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5CB3-F6A7-BC47-8CB9-F0ABF2A1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4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non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5CB3-F6A7-BC47-8CB9-F0ABF2A1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6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non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5CB3-F6A7-BC47-8CB9-F0ABF2A1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1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7non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5CB3-F6A7-BC47-8CB9-F0ABF2A1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9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non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5CB3-F6A7-BC47-8CB9-F0ABF2A16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0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00897"/>
            <a:ext cx="10515600" cy="778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99767"/>
            <a:ext cx="10515600" cy="3982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1909" y="6484129"/>
            <a:ext cx="50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7B5CB3-F6A7-BC47-8CB9-F0ABF2A16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9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F4BD-7FA7-8B45-AF8F-DADA4AD1A4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Teams Voice Training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B5196-DE6C-2940-ADC2-6737FE38DE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Integrated Communications Platform</a:t>
            </a:r>
          </a:p>
          <a:p>
            <a:r>
              <a:rPr lang="en-US" dirty="0"/>
              <a:t>Created by ITSS Enterprise Collaboration Services</a:t>
            </a:r>
          </a:p>
          <a:p>
            <a:r>
              <a:rPr lang="en-US" dirty="0"/>
              <a:t>Fall, 2020</a:t>
            </a:r>
          </a:p>
        </p:txBody>
      </p:sp>
    </p:spTree>
    <p:extLst>
      <p:ext uri="{BB962C8B-B14F-4D97-AF65-F5344CB8AC3E}">
        <p14:creationId xmlns:p14="http://schemas.microsoft.com/office/powerpoint/2010/main" val="171254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54BA-DFE4-A14A-A62E-45789F18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173" y="668376"/>
            <a:ext cx="4596454" cy="1325563"/>
          </a:xfrm>
        </p:spPr>
        <p:txBody>
          <a:bodyPr/>
          <a:lstStyle/>
          <a:p>
            <a:r>
              <a:rPr lang="en-US"/>
              <a:t>Voicemail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4F99-DDB5-E14A-9266-704443AEC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939" y="2123376"/>
            <a:ext cx="5181600" cy="4351338"/>
          </a:xfrm>
        </p:spPr>
        <p:txBody>
          <a:bodyPr>
            <a:normAutofit/>
          </a:bodyPr>
          <a:lstStyle/>
          <a:p>
            <a:r>
              <a:rPr lang="en-US"/>
              <a:t>Out of Office</a:t>
            </a:r>
          </a:p>
          <a:p>
            <a:pPr lvl="1"/>
            <a:r>
              <a:rPr lang="en-US"/>
              <a:t>Use a custom Out of Office Greeting</a:t>
            </a:r>
          </a:p>
          <a:p>
            <a:pPr lvl="1"/>
            <a:r>
              <a:rPr lang="en-US"/>
              <a:t>Personalized recordings and text-to-speech options available for both standard and out of office voicemail greetings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C0A9DE0-86B8-4C65-B702-C632B44C5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374" y="855677"/>
            <a:ext cx="5414057" cy="53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3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17CD-8C1B-914F-B32F-6808CCF9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435" y="2766218"/>
            <a:ext cx="6571129" cy="1325563"/>
          </a:xfrm>
        </p:spPr>
        <p:txBody>
          <a:bodyPr/>
          <a:lstStyle/>
          <a:p>
            <a:r>
              <a:rPr lang="en-US"/>
              <a:t>Questions about Voicemail?</a:t>
            </a:r>
          </a:p>
        </p:txBody>
      </p:sp>
    </p:spTree>
    <p:extLst>
      <p:ext uri="{BB962C8B-B14F-4D97-AF65-F5344CB8AC3E}">
        <p14:creationId xmlns:p14="http://schemas.microsoft.com/office/powerpoint/2010/main" val="383911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54BA-DFE4-A14A-A62E-45789F18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151" y="622262"/>
            <a:ext cx="3927080" cy="1325563"/>
          </a:xfrm>
        </p:spPr>
        <p:txBody>
          <a:bodyPr/>
          <a:lstStyle/>
          <a:p>
            <a:r>
              <a:rPr lang="en-US"/>
              <a:t>Calling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4F99-DDB5-E14A-9266-704443AEC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193" y="1754878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Transfer a Call</a:t>
            </a:r>
          </a:p>
          <a:p>
            <a:pPr lvl="1"/>
            <a:r>
              <a:rPr lang="en-US" dirty="0"/>
              <a:t>On an active call, click on the … and Transfer</a:t>
            </a:r>
          </a:p>
          <a:p>
            <a:pPr lvl="1"/>
            <a:r>
              <a:rPr lang="en-US" dirty="0"/>
              <a:t>Enter a person or a number to transfer the call</a:t>
            </a:r>
          </a:p>
          <a:p>
            <a:pPr lvl="2"/>
            <a:r>
              <a:rPr lang="en-US" dirty="0"/>
              <a:t>This immediately forwards the call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Consult then Transfer</a:t>
            </a:r>
          </a:p>
          <a:p>
            <a:pPr lvl="1"/>
            <a:r>
              <a:rPr lang="en-US" dirty="0"/>
              <a:t>Use the Consult then transfer option to introduce the caller, before forwarding the call</a:t>
            </a:r>
          </a:p>
        </p:txBody>
      </p:sp>
      <p:pic>
        <p:nvPicPr>
          <p:cNvPr id="6" name="Content Placeholder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3A923FF-770A-4001-9B8B-33D97D9B0C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6209" y="1528375"/>
            <a:ext cx="4606227" cy="4351338"/>
          </a:xfrm>
        </p:spPr>
      </p:pic>
    </p:spTree>
    <p:extLst>
      <p:ext uri="{BB962C8B-B14F-4D97-AF65-F5344CB8AC3E}">
        <p14:creationId xmlns:p14="http://schemas.microsoft.com/office/powerpoint/2010/main" val="248731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54BA-DFE4-A14A-A62E-45789F18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233" y="627887"/>
            <a:ext cx="3787884" cy="1325563"/>
          </a:xfrm>
        </p:spPr>
        <p:txBody>
          <a:bodyPr/>
          <a:lstStyle/>
          <a:p>
            <a:r>
              <a:rPr lang="en-US"/>
              <a:t>Calling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4F99-DDB5-E14A-9266-704443AEC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543" y="2188227"/>
            <a:ext cx="5181600" cy="4351338"/>
          </a:xfrm>
        </p:spPr>
        <p:txBody>
          <a:bodyPr>
            <a:normAutofit/>
          </a:bodyPr>
          <a:lstStyle/>
          <a:p>
            <a:r>
              <a:rPr lang="en-US"/>
              <a:t>Simultaneous Ring</a:t>
            </a:r>
          </a:p>
          <a:p>
            <a:pPr lvl="1"/>
            <a:r>
              <a:rPr lang="en-US"/>
              <a:t>Calls will ring at multiple, designated destinations</a:t>
            </a:r>
          </a:p>
          <a:p>
            <a:pPr lvl="2"/>
            <a:r>
              <a:rPr lang="en-US"/>
              <a:t>Internal and external</a:t>
            </a:r>
          </a:p>
          <a:p>
            <a:pPr lvl="2"/>
            <a:r>
              <a:rPr lang="en-US"/>
              <a:t>Teams users or phone numbers</a:t>
            </a:r>
          </a:p>
          <a:p>
            <a:pPr lvl="1"/>
            <a:r>
              <a:rPr lang="en-US"/>
              <a:t>Calls are only answered by one recipient</a:t>
            </a:r>
          </a:p>
          <a:p>
            <a:pPr lvl="1"/>
            <a:r>
              <a:rPr lang="en-US"/>
              <a:t>Voicemail is delivered to the owner’s preference</a:t>
            </a:r>
          </a:p>
          <a:p>
            <a:pPr lvl="1"/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7B1FB91-6F41-4F47-AB9C-8AEF4C2F7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631" y="794199"/>
            <a:ext cx="5577101" cy="545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78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54BA-DFE4-A14A-A62E-45789F18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174" y="614488"/>
            <a:ext cx="3925334" cy="1325563"/>
          </a:xfrm>
        </p:spPr>
        <p:txBody>
          <a:bodyPr/>
          <a:lstStyle/>
          <a:p>
            <a:r>
              <a:rPr lang="en-US"/>
              <a:t>Calling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4F99-DDB5-E14A-9266-704443AEC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139" y="1892174"/>
            <a:ext cx="5181600" cy="4351338"/>
          </a:xfrm>
        </p:spPr>
        <p:txBody>
          <a:bodyPr>
            <a:normAutofit/>
          </a:bodyPr>
          <a:lstStyle/>
          <a:p>
            <a:r>
              <a:rPr lang="en-US"/>
              <a:t>Forwarding</a:t>
            </a:r>
          </a:p>
          <a:p>
            <a:pPr lvl="1"/>
            <a:r>
              <a:rPr lang="en-US"/>
              <a:t>Forward calls to another Teams user, call group, or an internal or external phone number</a:t>
            </a:r>
          </a:p>
          <a:p>
            <a:pPr lvl="1"/>
            <a:r>
              <a:rPr lang="en-US"/>
              <a:t>Voicemail is recorded at the forwarded destination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F697EC-FDE7-45C0-8BA2-CB7CBBC03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53" y="1892174"/>
            <a:ext cx="6716346" cy="29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6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54BA-DFE4-A14A-A62E-45789F18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046" y="656714"/>
            <a:ext cx="3836794" cy="1325563"/>
          </a:xfrm>
        </p:spPr>
        <p:txBody>
          <a:bodyPr/>
          <a:lstStyle/>
          <a:p>
            <a:r>
              <a:rPr lang="en-US"/>
              <a:t>Calling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4F99-DDB5-E14A-9266-704443AEC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276" y="1975848"/>
            <a:ext cx="5181600" cy="4351338"/>
          </a:xfrm>
        </p:spPr>
        <p:txBody>
          <a:bodyPr>
            <a:normAutofit/>
          </a:bodyPr>
          <a:lstStyle/>
          <a:p>
            <a:r>
              <a:rPr lang="en-US"/>
              <a:t>Delegation</a:t>
            </a:r>
          </a:p>
          <a:p>
            <a:pPr lvl="1"/>
            <a:r>
              <a:rPr lang="en-US"/>
              <a:t>Shares ownership with another Teams user</a:t>
            </a:r>
          </a:p>
          <a:p>
            <a:pPr lvl="1"/>
            <a:r>
              <a:rPr lang="en-US"/>
              <a:t>Make or receive calls as someone else</a:t>
            </a:r>
          </a:p>
          <a:p>
            <a:pPr lvl="1"/>
            <a:r>
              <a:rPr lang="en-US"/>
              <a:t>Voicemail is delivered to the owner’s preference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C8EC27-858C-4705-8AD5-284F53328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343" y="1982277"/>
            <a:ext cx="6657424" cy="222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74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17CD-8C1B-914F-B32F-6808CCF9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921" y="2766218"/>
            <a:ext cx="7952158" cy="1325563"/>
          </a:xfrm>
        </p:spPr>
        <p:txBody>
          <a:bodyPr/>
          <a:lstStyle/>
          <a:p>
            <a:r>
              <a:rPr lang="en-US"/>
              <a:t>Questions about Calling Features?</a:t>
            </a:r>
          </a:p>
        </p:txBody>
      </p:sp>
    </p:spTree>
    <p:extLst>
      <p:ext uri="{BB962C8B-B14F-4D97-AF65-F5344CB8AC3E}">
        <p14:creationId xmlns:p14="http://schemas.microsoft.com/office/powerpoint/2010/main" val="3646577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3925F-05E1-C946-ADEC-66A707FA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972" y="710893"/>
            <a:ext cx="9546055" cy="1325563"/>
          </a:xfrm>
        </p:spPr>
        <p:txBody>
          <a:bodyPr/>
          <a:lstStyle/>
          <a:p>
            <a:r>
              <a:rPr lang="en-US" dirty="0"/>
              <a:t>Integrated Communications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96BEF-38DA-E942-97EB-D1E3A2FDC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689" y="2036456"/>
            <a:ext cx="10376337" cy="4351338"/>
          </a:xfrm>
        </p:spPr>
        <p:txBody>
          <a:bodyPr>
            <a:normAutofit/>
          </a:bodyPr>
          <a:lstStyle/>
          <a:p>
            <a:r>
              <a:rPr lang="en-US" dirty="0"/>
              <a:t>Unified communication across multiple Microsoft applications</a:t>
            </a:r>
          </a:p>
          <a:p>
            <a:pPr lvl="1"/>
            <a:r>
              <a:rPr lang="en-US" dirty="0"/>
              <a:t>Teams</a:t>
            </a:r>
          </a:p>
          <a:p>
            <a:pPr lvl="1"/>
            <a:r>
              <a:rPr lang="en-US" dirty="0"/>
              <a:t>Outlook</a:t>
            </a:r>
          </a:p>
          <a:p>
            <a:pPr lvl="2"/>
            <a:r>
              <a:rPr lang="en-US" dirty="0"/>
              <a:t>On the Web</a:t>
            </a:r>
          </a:p>
          <a:p>
            <a:pPr lvl="2"/>
            <a:r>
              <a:rPr lang="en-US" dirty="0"/>
              <a:t>Outlook Application</a:t>
            </a:r>
          </a:p>
          <a:p>
            <a:pPr lvl="1"/>
            <a:r>
              <a:rPr lang="en-US" dirty="0"/>
              <a:t>Office 365</a:t>
            </a:r>
          </a:p>
          <a:p>
            <a:pPr lvl="2"/>
            <a:r>
              <a:rPr lang="en-US" dirty="0"/>
              <a:t>Word</a:t>
            </a:r>
          </a:p>
          <a:p>
            <a:pPr lvl="2"/>
            <a:r>
              <a:rPr lang="en-US" dirty="0"/>
              <a:t>PowerPoint</a:t>
            </a:r>
          </a:p>
          <a:p>
            <a:pPr lvl="2"/>
            <a:r>
              <a:rPr lang="en-US" dirty="0"/>
              <a:t>Excel</a:t>
            </a:r>
          </a:p>
          <a:p>
            <a:pPr lvl="1"/>
            <a:r>
              <a:rPr lang="en-US" dirty="0"/>
              <a:t>Mobile Apps</a:t>
            </a:r>
          </a:p>
          <a:p>
            <a:r>
              <a:rPr lang="en-US" dirty="0"/>
              <a:t>Training Materials: https://</a:t>
            </a:r>
            <a:r>
              <a:rPr lang="en-US" dirty="0" err="1"/>
              <a:t>icp.untsystem.edu</a:t>
            </a:r>
            <a:r>
              <a:rPr lang="en-US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96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3925F-05E1-C946-ADEC-66A707FA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56" y="632128"/>
            <a:ext cx="7868416" cy="1325563"/>
          </a:xfrm>
        </p:spPr>
        <p:txBody>
          <a:bodyPr/>
          <a:lstStyle/>
          <a:p>
            <a:r>
              <a:rPr lang="en-US"/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96BEF-38DA-E942-97EB-D1E3A2FDC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296" y="1795769"/>
            <a:ext cx="5181600" cy="4351338"/>
          </a:xfrm>
        </p:spPr>
        <p:txBody>
          <a:bodyPr/>
          <a:lstStyle/>
          <a:p>
            <a:r>
              <a:rPr lang="en-US"/>
              <a:t>Initiate Teams Calls directly from Outlook</a:t>
            </a:r>
          </a:p>
          <a:p>
            <a:pPr lvl="1"/>
            <a:r>
              <a:rPr lang="en-US"/>
              <a:t>Status indicator shows if user is available</a:t>
            </a:r>
          </a:p>
          <a:p>
            <a:pPr lvl="1"/>
            <a:r>
              <a:rPr lang="en-US"/>
              <a:t>Expand contact card from within the email for communication choices</a:t>
            </a:r>
          </a:p>
          <a:p>
            <a:pPr lvl="1"/>
            <a:r>
              <a:rPr lang="en-US"/>
              <a:t>Use the phone option to start a call</a:t>
            </a:r>
          </a:p>
          <a:p>
            <a:pPr lvl="2"/>
            <a:r>
              <a:rPr lang="en-US"/>
              <a:t>Teams will automatically initiate the call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430ABB-D767-3E47-B364-7D61FC75D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756" y="1653157"/>
            <a:ext cx="5588948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40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3925F-05E1-C946-ADEC-66A707FA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49" y="1164512"/>
            <a:ext cx="7012932" cy="1325563"/>
          </a:xfrm>
        </p:spPr>
        <p:txBody>
          <a:bodyPr>
            <a:normAutofit/>
          </a:bodyPr>
          <a:lstStyle/>
          <a:p>
            <a:r>
              <a:rPr lang="en-US" sz="3600"/>
              <a:t>Start Chat from Outlook on the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96BEF-38DA-E942-97EB-D1E3A2FDC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483" y="2325712"/>
            <a:ext cx="5181600" cy="4351338"/>
          </a:xfrm>
        </p:spPr>
        <p:txBody>
          <a:bodyPr/>
          <a:lstStyle/>
          <a:p>
            <a:r>
              <a:rPr lang="en-US"/>
              <a:t>Initiate Teams chat directly from Outlook on the Web</a:t>
            </a:r>
          </a:p>
          <a:p>
            <a:pPr lvl="1"/>
            <a:r>
              <a:rPr lang="en-US"/>
              <a:t>Open contact card</a:t>
            </a:r>
          </a:p>
          <a:p>
            <a:pPr lvl="1"/>
            <a:r>
              <a:rPr lang="en-US"/>
              <a:t>Expand contact details</a:t>
            </a:r>
          </a:p>
          <a:p>
            <a:pPr lvl="1"/>
            <a:r>
              <a:rPr lang="en-US"/>
              <a:t>Use the chat option to open a new chat with that user in Teams</a:t>
            </a:r>
          </a:p>
          <a:p>
            <a:pPr lvl="2"/>
            <a:r>
              <a:rPr lang="en-US"/>
              <a:t>Phone call can be initiated from the Teams chat window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7757C2-BCE7-DF4D-BA18-B76DCB4F5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381" y="984349"/>
            <a:ext cx="3959631" cy="54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4845B-D705-6949-B36D-436FDFB8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115" y="931767"/>
            <a:ext cx="3071070" cy="774358"/>
          </a:xfrm>
        </p:spPr>
        <p:txBody>
          <a:bodyPr/>
          <a:lstStyle/>
          <a:p>
            <a:r>
              <a:rPr lang="en-US"/>
              <a:t>Starting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41DD4-AFDC-6B42-956F-231129E1E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52" y="1706125"/>
            <a:ext cx="5257800" cy="4965349"/>
          </a:xfrm>
        </p:spPr>
        <p:txBody>
          <a:bodyPr>
            <a:normAutofit/>
          </a:bodyPr>
          <a:lstStyle/>
          <a:p>
            <a:r>
              <a:rPr lang="en-US" dirty="0"/>
              <a:t>Set Up Your Devices</a:t>
            </a:r>
          </a:p>
          <a:p>
            <a:pPr lvl="1"/>
            <a:r>
              <a:rPr lang="en-US" dirty="0"/>
              <a:t>Specify Speaker</a:t>
            </a:r>
          </a:p>
          <a:p>
            <a:pPr lvl="2"/>
            <a:r>
              <a:rPr lang="en-US" dirty="0"/>
              <a:t>Watch for ‘Remote Audio,’ as this likely means you’re remoted into a different computer</a:t>
            </a:r>
          </a:p>
          <a:p>
            <a:pPr lvl="2"/>
            <a:r>
              <a:rPr lang="en-US" dirty="0"/>
              <a:t>We discourage making calls over a remote connection (VPN)</a:t>
            </a:r>
          </a:p>
          <a:p>
            <a:pPr lvl="1"/>
            <a:r>
              <a:rPr lang="en-US" dirty="0"/>
              <a:t>Set Microphone</a:t>
            </a:r>
          </a:p>
          <a:p>
            <a:r>
              <a:rPr lang="en-US" dirty="0"/>
              <a:t>Make a Test Call</a:t>
            </a:r>
          </a:p>
          <a:p>
            <a:pPr lvl="1"/>
            <a:r>
              <a:rPr lang="en-US" dirty="0"/>
              <a:t>Test functionality by using the Make a Test Call feature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67CACF6-4347-FF4B-9F08-DF0A644BD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85763"/>
            <a:ext cx="5725882" cy="30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6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3925F-05E1-C946-ADEC-66A707FA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51" y="681036"/>
            <a:ext cx="9526576" cy="1325563"/>
          </a:xfrm>
        </p:spPr>
        <p:txBody>
          <a:bodyPr/>
          <a:lstStyle/>
          <a:p>
            <a:r>
              <a:rPr lang="en-US"/>
              <a:t>Start Chat from Shared Office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96BEF-38DA-E942-97EB-D1E3A2FDC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483" y="2325712"/>
            <a:ext cx="5181600" cy="4351338"/>
          </a:xfrm>
        </p:spPr>
        <p:txBody>
          <a:bodyPr/>
          <a:lstStyle/>
          <a:p>
            <a:r>
              <a:rPr lang="en-US"/>
              <a:t>Initiate Teams chat directly from Office Applications</a:t>
            </a:r>
          </a:p>
          <a:p>
            <a:pPr lvl="1"/>
            <a:r>
              <a:rPr lang="en-US"/>
              <a:t>Open contact card</a:t>
            </a:r>
          </a:p>
          <a:p>
            <a:pPr lvl="1"/>
            <a:r>
              <a:rPr lang="en-US"/>
              <a:t>Use the chat option to open a new chat with that user in Teams</a:t>
            </a:r>
          </a:p>
          <a:p>
            <a:pPr lvl="2"/>
            <a:r>
              <a:rPr lang="en-US"/>
              <a:t>Phone call can be initiated from the Teams chat window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57470E-52A9-4346-9D52-E89F7DBEB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97727"/>
            <a:ext cx="5951017" cy="20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37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17CD-8C1B-914F-B32F-6808CCF9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209" y="2766218"/>
            <a:ext cx="9567582" cy="1325563"/>
          </a:xfrm>
        </p:spPr>
        <p:txBody>
          <a:bodyPr/>
          <a:lstStyle/>
          <a:p>
            <a:r>
              <a:rPr lang="en-US"/>
              <a:t>Questions about anything covered today?</a:t>
            </a:r>
          </a:p>
        </p:txBody>
      </p:sp>
    </p:spTree>
    <p:extLst>
      <p:ext uri="{BB962C8B-B14F-4D97-AF65-F5344CB8AC3E}">
        <p14:creationId xmlns:p14="http://schemas.microsoft.com/office/powerpoint/2010/main" val="113838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F8C1-FD97-AE41-93B3-FBF54AC3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183" y="666835"/>
            <a:ext cx="3290364" cy="1325563"/>
          </a:xfrm>
        </p:spPr>
        <p:txBody>
          <a:bodyPr/>
          <a:lstStyle/>
          <a:p>
            <a:r>
              <a:rPr lang="en-US"/>
              <a:t>Calling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5C6B6-A7C8-2844-B7AE-A1534646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90" y="1855539"/>
            <a:ext cx="4437993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Making Calls</a:t>
            </a:r>
          </a:p>
          <a:p>
            <a:pPr lvl="1"/>
            <a:r>
              <a:rPr lang="en-US"/>
              <a:t>Using the Dial Pad</a:t>
            </a:r>
          </a:p>
          <a:p>
            <a:pPr lvl="2"/>
            <a:r>
              <a:rPr lang="en-US"/>
              <a:t>If you do not see the dial pad, look for this button:</a:t>
            </a:r>
          </a:p>
          <a:p>
            <a:pPr marL="457200" lvl="1" indent="0">
              <a:buNone/>
            </a:pPr>
            <a:endParaRPr lang="en-US"/>
          </a:p>
          <a:p>
            <a:pPr lvl="1"/>
            <a:r>
              <a:rPr lang="en-US"/>
              <a:t>Using a Teams Contact</a:t>
            </a:r>
          </a:p>
          <a:p>
            <a:pPr lvl="2"/>
            <a:r>
              <a:rPr lang="en-US"/>
              <a:t>Add Contacts in Teams</a:t>
            </a:r>
          </a:p>
          <a:p>
            <a:pPr lvl="2"/>
            <a:endParaRPr lang="en-US"/>
          </a:p>
          <a:p>
            <a:pPr marL="914400" lvl="2" indent="0">
              <a:buNone/>
            </a:pPr>
            <a:endParaRPr lang="en-US"/>
          </a:p>
          <a:p>
            <a:pPr lvl="2"/>
            <a:r>
              <a:rPr lang="en-US"/>
              <a:t>Use the search bar to find contacts</a:t>
            </a:r>
          </a:p>
          <a:p>
            <a:pPr lvl="2"/>
            <a:r>
              <a:rPr lang="en-US"/>
              <a:t>Use the phone      icon to call your contact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8D53966-B7A3-4807-ABD7-153A14A2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99" y="4202707"/>
            <a:ext cx="1835244" cy="450873"/>
          </a:xfrm>
          <a:prstGeom prst="rect">
            <a:avLst/>
          </a:prstGeom>
        </p:spPr>
      </p:pic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A46CB71-0120-41E9-92F1-85B6A4B9B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184" y="1458498"/>
            <a:ext cx="6492303" cy="481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D2641A-CB24-4031-B9F0-569F17B43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517" y="5427287"/>
            <a:ext cx="237744" cy="294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6FACDB-CCE8-264F-9A16-88D7094DF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664" y="3185507"/>
            <a:ext cx="1931714" cy="2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7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F8C1-FD97-AE41-93B3-FBF54AC3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32" y="446370"/>
            <a:ext cx="3223252" cy="1325563"/>
          </a:xfrm>
        </p:spPr>
        <p:txBody>
          <a:bodyPr/>
          <a:lstStyle/>
          <a:p>
            <a:r>
              <a:rPr lang="en-US"/>
              <a:t>Calling Basics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5C6B6-A7C8-2844-B7AE-A1534646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91" y="1459426"/>
            <a:ext cx="4437993" cy="5327485"/>
          </a:xfrm>
        </p:spPr>
        <p:txBody>
          <a:bodyPr>
            <a:normAutofit/>
          </a:bodyPr>
          <a:lstStyle/>
          <a:p>
            <a:r>
              <a:rPr lang="en-US"/>
              <a:t>Making and Receiving Calls</a:t>
            </a:r>
          </a:p>
          <a:p>
            <a:pPr lvl="1"/>
            <a:r>
              <a:rPr lang="en-US"/>
              <a:t>Keyboard Shortcut</a:t>
            </a:r>
          </a:p>
          <a:p>
            <a:pPr lvl="2"/>
            <a:r>
              <a:rPr lang="en-US"/>
              <a:t>Initiate the shortcut command by pressing:</a:t>
            </a:r>
          </a:p>
          <a:p>
            <a:pPr marL="914400" lvl="2" indent="0">
              <a:buNone/>
            </a:pPr>
            <a:r>
              <a:rPr lang="en-US"/>
              <a:t>                       on a PC or</a:t>
            </a:r>
          </a:p>
          <a:p>
            <a:pPr marL="914400" lvl="2" indent="0">
              <a:buNone/>
            </a:pPr>
            <a:endParaRPr lang="en-US"/>
          </a:p>
          <a:p>
            <a:pPr marL="914400" lvl="2" indent="0">
              <a:buNone/>
            </a:pPr>
            <a:r>
              <a:rPr lang="en-US"/>
              <a:t>                      on an Apple</a:t>
            </a:r>
          </a:p>
          <a:p>
            <a:pPr lvl="2"/>
            <a:r>
              <a:rPr lang="en-US"/>
              <a:t>A list of commands appears in the search field</a:t>
            </a:r>
          </a:p>
          <a:p>
            <a:pPr lvl="2"/>
            <a:r>
              <a:rPr lang="en-US"/>
              <a:t>Type ‘call’ and the name or number of person</a:t>
            </a:r>
          </a:p>
          <a:p>
            <a:pPr lvl="2"/>
            <a:r>
              <a:rPr lang="en-US"/>
              <a:t>Search results will automatically appear</a:t>
            </a:r>
          </a:p>
          <a:p>
            <a:pPr lvl="2"/>
            <a:r>
              <a:rPr lang="en-US"/>
              <a:t>Click on the recipient or press ‘enter’ to initiate the call</a:t>
            </a:r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C35D7AE-0A59-42C8-865B-4F06C1681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808" y="1771933"/>
            <a:ext cx="5830748" cy="39057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2B4587-9A9B-554B-AE79-3C96905AE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332" y="2946294"/>
            <a:ext cx="990381" cy="447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9584E1-51F8-4F4C-9F08-A779839BC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332" y="3463721"/>
            <a:ext cx="913889" cy="4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1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262A-A285-5347-A19B-EE85AF62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720" y="571928"/>
            <a:ext cx="3996559" cy="1325563"/>
          </a:xfrm>
        </p:spPr>
        <p:txBody>
          <a:bodyPr/>
          <a:lstStyle/>
          <a:p>
            <a:r>
              <a:rPr lang="en-US"/>
              <a:t>Receiving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1001F-9963-894E-AD1D-125E5D919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01024"/>
            <a:ext cx="5181600" cy="4775200"/>
          </a:xfrm>
        </p:spPr>
        <p:txBody>
          <a:bodyPr>
            <a:normAutofit/>
          </a:bodyPr>
          <a:lstStyle/>
          <a:p>
            <a:r>
              <a:rPr lang="en-US" dirty="0"/>
              <a:t>When someone calls you, this overlay will appear</a:t>
            </a:r>
          </a:p>
          <a:p>
            <a:r>
              <a:rPr lang="en-US" dirty="0"/>
              <a:t>Left button answers with video and audio 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Middle button answers with audio only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Right button declines the call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C9F017-520C-984E-B04A-1EBE6D47DD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70844" y="2082800"/>
            <a:ext cx="3771900" cy="269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E57874-979B-2946-A512-337EC67A6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56" y="3354946"/>
            <a:ext cx="2454821" cy="559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C941E-5599-5F44-AFB9-0ADD0FA5B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471" y="3357899"/>
            <a:ext cx="2712220" cy="582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7AF4D2-E6D9-7949-B162-3ED24734B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256" y="4764314"/>
            <a:ext cx="2454821" cy="564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D9847E-4737-B246-A8AA-A30BED5ECE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2471" y="4758213"/>
            <a:ext cx="2712220" cy="570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1C29C7-D5ED-AD4C-B013-E4975CF47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256" y="5811898"/>
            <a:ext cx="2496425" cy="564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18CDBE-688C-674D-8AB2-8B8E245955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2471" y="5805796"/>
            <a:ext cx="2722982" cy="5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1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E7EC8-FC60-C142-BE61-42CDABF5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583" y="2766218"/>
            <a:ext cx="1834833" cy="1325563"/>
          </a:xfrm>
        </p:spPr>
        <p:txBody>
          <a:bodyPr/>
          <a:lstStyle/>
          <a:p>
            <a:r>
              <a:rPr lang="en-US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57479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E7EC8-FC60-C142-BE61-42CDABF5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450" y="2766218"/>
            <a:ext cx="10207100" cy="1325563"/>
          </a:xfrm>
        </p:spPr>
        <p:txBody>
          <a:bodyPr/>
          <a:lstStyle/>
          <a:p>
            <a:r>
              <a:rPr lang="en-US"/>
              <a:t>Questions about Making or Receiving Calls?</a:t>
            </a:r>
          </a:p>
        </p:txBody>
      </p:sp>
    </p:spTree>
    <p:extLst>
      <p:ext uri="{BB962C8B-B14F-4D97-AF65-F5344CB8AC3E}">
        <p14:creationId xmlns:p14="http://schemas.microsoft.com/office/powerpoint/2010/main" val="99042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F8C1-FD97-AE41-93B3-FBF54AC3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69" y="674821"/>
            <a:ext cx="4733270" cy="1325563"/>
          </a:xfrm>
        </p:spPr>
        <p:txBody>
          <a:bodyPr/>
          <a:lstStyle/>
          <a:p>
            <a:r>
              <a:rPr lang="en-US"/>
              <a:t>Checking Voicemail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5C6B6-A7C8-2844-B7AE-A1534646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17906"/>
            <a:ext cx="4437993" cy="4351338"/>
          </a:xfrm>
        </p:spPr>
        <p:txBody>
          <a:bodyPr/>
          <a:lstStyle/>
          <a:p>
            <a:pPr lvl="1"/>
            <a:r>
              <a:rPr lang="en-US"/>
              <a:t>See all new and saved voicemail messages at a glance</a:t>
            </a:r>
          </a:p>
          <a:p>
            <a:pPr lvl="1"/>
            <a:r>
              <a:rPr lang="en-US"/>
              <a:t>Select a voicemail message</a:t>
            </a:r>
          </a:p>
          <a:p>
            <a:pPr lvl="2"/>
            <a:r>
              <a:rPr lang="en-US"/>
              <a:t>Audio will play back on your selected device</a:t>
            </a:r>
          </a:p>
          <a:p>
            <a:pPr lvl="2"/>
            <a:r>
              <a:rPr lang="en-US"/>
              <a:t>Click on the … to the right of the message for more options</a:t>
            </a:r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E249388-8F2D-4D4A-92ED-8B77DA084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091" y="2000384"/>
            <a:ext cx="64889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0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F8C1-FD97-AE41-93B3-FBF54AC3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359" y="707937"/>
            <a:ext cx="4607436" cy="1325563"/>
          </a:xfrm>
        </p:spPr>
        <p:txBody>
          <a:bodyPr/>
          <a:lstStyle/>
          <a:p>
            <a:r>
              <a:rPr lang="en-US"/>
              <a:t>Voicemail Greeting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5C6B6-A7C8-2844-B7AE-A1534646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33500"/>
            <a:ext cx="4437993" cy="4852521"/>
          </a:xfrm>
        </p:spPr>
        <p:txBody>
          <a:bodyPr>
            <a:normAutofit/>
          </a:bodyPr>
          <a:lstStyle/>
          <a:p>
            <a:pPr lvl="1"/>
            <a:r>
              <a:rPr lang="en-US"/>
              <a:t>Navigate to Settings, Calls, and find the Configure Voicemail button: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Click the Record a greeting button</a:t>
            </a:r>
          </a:p>
          <a:p>
            <a:pPr lvl="1"/>
            <a:r>
              <a:rPr lang="en-US"/>
              <a:t>This will dial you into the voicemail system</a:t>
            </a:r>
          </a:p>
          <a:p>
            <a:pPr lvl="1"/>
            <a:r>
              <a:rPr lang="en-US"/>
              <a:t>Follow the prompts to configure your voicemail settings</a:t>
            </a:r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A39C8-FB3C-794E-95F8-986EA03A4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207" y="794408"/>
            <a:ext cx="5813295" cy="5617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B0B729-0D39-664E-8E8E-3AED4BF32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46" y="3067050"/>
            <a:ext cx="31115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376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88D2688D3DAA4093AEA364E6018112" ma:contentTypeVersion="11" ma:contentTypeDescription="Create a new document." ma:contentTypeScope="" ma:versionID="7b26e8cf31e7a5900057046d422cdc4f">
  <xsd:schema xmlns:xsd="http://www.w3.org/2001/XMLSchema" xmlns:xs="http://www.w3.org/2001/XMLSchema" xmlns:p="http://schemas.microsoft.com/office/2006/metadata/properties" xmlns:ns2="fe0b54b3-dfa4-45f7-a4c7-4f330c9b9fa4" xmlns:ns3="0a9a66eb-3d58-4892-b970-9900a2453631" targetNamespace="http://schemas.microsoft.com/office/2006/metadata/properties" ma:root="true" ma:fieldsID="6825c568e30cec2d5d71f4ae6d377aa1" ns2:_="" ns3:_="">
    <xsd:import namespace="fe0b54b3-dfa4-45f7-a4c7-4f330c9b9fa4"/>
    <xsd:import namespace="0a9a66eb-3d58-4892-b970-9900a24536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b54b3-dfa4-45f7-a4c7-4f330c9b9f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9a66eb-3d58-4892-b970-9900a245363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CA0E65-01FA-4560-8F4C-FC5D7B31226C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4d5d1a4a-8b04-4f72-822f-6a5295d06eb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310CB7-C90D-4C80-BBF1-409D148AB489}"/>
</file>

<file path=customXml/itemProps3.xml><?xml version="1.0" encoding="utf-8"?>
<ds:datastoreItem xmlns:ds="http://schemas.openxmlformats.org/officeDocument/2006/customXml" ds:itemID="{290C0C6F-B67F-48B4-9E96-73D9168898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619</Words>
  <Application>Microsoft Macintosh PowerPoint</Application>
  <PresentationFormat>Widescreen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1_Office Theme</vt:lpstr>
      <vt:lpstr>Teams Voice Training </vt:lpstr>
      <vt:lpstr>Starting Out</vt:lpstr>
      <vt:lpstr>Calling Basics</vt:lpstr>
      <vt:lpstr>Calling Basics </vt:lpstr>
      <vt:lpstr>Receiving Calls</vt:lpstr>
      <vt:lpstr>Demo</vt:lpstr>
      <vt:lpstr>Questions about Making or Receiving Calls?</vt:lpstr>
      <vt:lpstr>Checking Voicemail</vt:lpstr>
      <vt:lpstr>Voicemail Greeting</vt:lpstr>
      <vt:lpstr>Voicemail Features</vt:lpstr>
      <vt:lpstr>Questions about Voicemail?</vt:lpstr>
      <vt:lpstr>Calling Features</vt:lpstr>
      <vt:lpstr>Calling Features</vt:lpstr>
      <vt:lpstr>Calling Features</vt:lpstr>
      <vt:lpstr>Calling Features</vt:lpstr>
      <vt:lpstr>Questions about Calling Features?</vt:lpstr>
      <vt:lpstr>Integrated Communications Platform</vt:lpstr>
      <vt:lpstr>Outlook</vt:lpstr>
      <vt:lpstr>Start Chat from Outlook on the Web</vt:lpstr>
      <vt:lpstr>Start Chat from Shared Office Documents</vt:lpstr>
      <vt:lpstr>Questions about anything covered today?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 minter</dc:creator>
  <cp:lastModifiedBy>Arenz, Steven</cp:lastModifiedBy>
  <cp:revision>14</cp:revision>
  <dcterms:created xsi:type="dcterms:W3CDTF">2018-01-04T17:25:15Z</dcterms:created>
  <dcterms:modified xsi:type="dcterms:W3CDTF">2020-11-19T18:32:54Z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0x010100CB88D2688D3DAA4093AEA364E6018112</vt:lpwstr>
  </property>
</Properties>
</file>